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5" r:id="rId2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5" autoAdjust="0"/>
    <p:restoredTop sz="94633" autoAdjust="0"/>
  </p:normalViewPr>
  <p:slideViewPr>
    <p:cSldViewPr snapToGrid="0">
      <p:cViewPr>
        <p:scale>
          <a:sx n="66" d="100"/>
          <a:sy n="66" d="100"/>
        </p:scale>
        <p:origin x="468" y="-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E7D03-9F54-4D42-92C5-5440396350A1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7641-0AF1-45CC-B305-ABB27EB2D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01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1pPr>
    <a:lvl2pPr marL="737418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2pPr>
    <a:lvl3pPr marL="1474836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3pPr>
    <a:lvl4pPr marL="2212254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4pPr>
    <a:lvl5pPr marL="2949672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5pPr>
    <a:lvl6pPr marL="3687089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6pPr>
    <a:lvl7pPr marL="4424507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7pPr>
    <a:lvl8pPr marL="5161925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8pPr>
    <a:lvl9pPr marL="5899343" algn="l" defTabSz="1474836" rtl="0" eaLnBrk="1" latinLnBrk="0" hangingPunct="1">
      <a:defRPr kumimoji="1" sz="19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98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250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506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146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5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50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3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62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65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373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8EB3D-5536-45DE-B46E-CB6A6A464AA9}" type="datetimeFigureOut">
              <a:rPr kumimoji="1" lang="ja-JP" altLang="en-US" smtClean="0"/>
              <a:t>2024/4/17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A1A6E-92BA-494F-AD5D-E33A7BDF25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85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kumimoji="1"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kumimoji="1"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四角形: 角を丸くする 92">
            <a:extLst>
              <a:ext uri="{FF2B5EF4-FFF2-40B4-BE49-F238E27FC236}">
                <a16:creationId xmlns:a16="http://schemas.microsoft.com/office/drawing/2014/main" id="{9645A912-BEA4-C7E9-45E7-89C5CECCCE6B}"/>
              </a:ext>
            </a:extLst>
          </p:cNvPr>
          <p:cNvSpPr/>
          <p:nvPr/>
        </p:nvSpPr>
        <p:spPr>
          <a:xfrm>
            <a:off x="437611" y="8221538"/>
            <a:ext cx="301046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四角形: 角を丸くする 93">
            <a:extLst>
              <a:ext uri="{FF2B5EF4-FFF2-40B4-BE49-F238E27FC236}">
                <a16:creationId xmlns:a16="http://schemas.microsoft.com/office/drawing/2014/main" id="{800487E8-A377-FFE5-B259-2604EDE13B35}"/>
              </a:ext>
            </a:extLst>
          </p:cNvPr>
          <p:cNvSpPr/>
          <p:nvPr/>
        </p:nvSpPr>
        <p:spPr>
          <a:xfrm>
            <a:off x="3710649" y="8225816"/>
            <a:ext cx="301046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94">
            <a:extLst>
              <a:ext uri="{FF2B5EF4-FFF2-40B4-BE49-F238E27FC236}">
                <a16:creationId xmlns:a16="http://schemas.microsoft.com/office/drawing/2014/main" id="{C87D8EC2-B75A-91D5-D417-D1B8C0D4B945}"/>
              </a:ext>
            </a:extLst>
          </p:cNvPr>
          <p:cNvSpPr/>
          <p:nvPr/>
        </p:nvSpPr>
        <p:spPr>
          <a:xfrm>
            <a:off x="7058578" y="8236238"/>
            <a:ext cx="319562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D545E1F4-B913-9B0A-E66B-EBEFE9AED4CC}"/>
              </a:ext>
            </a:extLst>
          </p:cNvPr>
          <p:cNvSpPr/>
          <p:nvPr/>
        </p:nvSpPr>
        <p:spPr>
          <a:xfrm>
            <a:off x="479881" y="8120136"/>
            <a:ext cx="655499" cy="180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96EE4AFF-1A1F-4F32-F427-4323187EAA8D}"/>
              </a:ext>
            </a:extLst>
          </p:cNvPr>
          <p:cNvSpPr/>
          <p:nvPr/>
        </p:nvSpPr>
        <p:spPr>
          <a:xfrm>
            <a:off x="3779184" y="8150038"/>
            <a:ext cx="835635" cy="17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87600BD1-03B0-91A8-102B-D9DCF401D591}"/>
              </a:ext>
            </a:extLst>
          </p:cNvPr>
          <p:cNvSpPr/>
          <p:nvPr/>
        </p:nvSpPr>
        <p:spPr>
          <a:xfrm>
            <a:off x="7125866" y="8148661"/>
            <a:ext cx="655499" cy="180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FD83AE5C-1844-0672-0F00-FA225429FAE9}"/>
              </a:ext>
            </a:extLst>
          </p:cNvPr>
          <p:cNvSpPr/>
          <p:nvPr/>
        </p:nvSpPr>
        <p:spPr>
          <a:xfrm>
            <a:off x="3398007" y="6625582"/>
            <a:ext cx="235754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四角形: 角を丸くする 44">
            <a:extLst>
              <a:ext uri="{FF2B5EF4-FFF2-40B4-BE49-F238E27FC236}">
                <a16:creationId xmlns:a16="http://schemas.microsoft.com/office/drawing/2014/main" id="{84F57494-4AE8-E385-055A-FF6C586E1ED6}"/>
              </a:ext>
            </a:extLst>
          </p:cNvPr>
          <p:cNvSpPr/>
          <p:nvPr/>
        </p:nvSpPr>
        <p:spPr>
          <a:xfrm>
            <a:off x="387692" y="5865532"/>
            <a:ext cx="301046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8FC7B82-80CE-CE17-7043-50FBE823B12F}"/>
              </a:ext>
            </a:extLst>
          </p:cNvPr>
          <p:cNvSpPr/>
          <p:nvPr/>
        </p:nvSpPr>
        <p:spPr>
          <a:xfrm>
            <a:off x="3620855" y="5867445"/>
            <a:ext cx="3259993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6C0C8C42-8015-391B-6274-7972A151E31D}"/>
              </a:ext>
            </a:extLst>
          </p:cNvPr>
          <p:cNvSpPr/>
          <p:nvPr/>
        </p:nvSpPr>
        <p:spPr>
          <a:xfrm>
            <a:off x="7043359" y="5859511"/>
            <a:ext cx="3259993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46776B84-5D82-3BC7-7B45-C82AB17000FE}"/>
              </a:ext>
            </a:extLst>
          </p:cNvPr>
          <p:cNvSpPr/>
          <p:nvPr/>
        </p:nvSpPr>
        <p:spPr>
          <a:xfrm>
            <a:off x="454313" y="5778308"/>
            <a:ext cx="812512" cy="168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502D841-590A-71FA-B79F-2E11BAF10340}"/>
              </a:ext>
            </a:extLst>
          </p:cNvPr>
          <p:cNvSpPr/>
          <p:nvPr/>
        </p:nvSpPr>
        <p:spPr>
          <a:xfrm>
            <a:off x="3656772" y="5810111"/>
            <a:ext cx="470728" cy="212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6204F69-9DA5-B1F9-3BD5-BCEB0224ABF2}"/>
              </a:ext>
            </a:extLst>
          </p:cNvPr>
          <p:cNvSpPr/>
          <p:nvPr/>
        </p:nvSpPr>
        <p:spPr>
          <a:xfrm>
            <a:off x="7133126" y="5757847"/>
            <a:ext cx="1883874" cy="2098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四角形: 角を丸くする 54">
            <a:extLst>
              <a:ext uri="{FF2B5EF4-FFF2-40B4-BE49-F238E27FC236}">
                <a16:creationId xmlns:a16="http://schemas.microsoft.com/office/drawing/2014/main" id="{E558F28F-B89F-3ACF-A2E6-209C2FA5502B}"/>
              </a:ext>
            </a:extLst>
          </p:cNvPr>
          <p:cNvSpPr/>
          <p:nvPr/>
        </p:nvSpPr>
        <p:spPr>
          <a:xfrm>
            <a:off x="7399000" y="3523888"/>
            <a:ext cx="290488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四角形: 角を丸くする 51">
            <a:extLst>
              <a:ext uri="{FF2B5EF4-FFF2-40B4-BE49-F238E27FC236}">
                <a16:creationId xmlns:a16="http://schemas.microsoft.com/office/drawing/2014/main" id="{6A3A38B5-F19A-3025-DD2C-F6490EF39925}"/>
              </a:ext>
            </a:extLst>
          </p:cNvPr>
          <p:cNvSpPr/>
          <p:nvPr/>
        </p:nvSpPr>
        <p:spPr>
          <a:xfrm>
            <a:off x="4379836" y="3523888"/>
            <a:ext cx="290488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8318C967-070B-54B1-41C7-9CE2F335E303}"/>
              </a:ext>
            </a:extLst>
          </p:cNvPr>
          <p:cNvSpPr/>
          <p:nvPr/>
        </p:nvSpPr>
        <p:spPr>
          <a:xfrm>
            <a:off x="4436659" y="3417116"/>
            <a:ext cx="356321" cy="219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E4F583C-7475-F5F8-D9A6-222543AFB2BB}"/>
              </a:ext>
            </a:extLst>
          </p:cNvPr>
          <p:cNvSpPr/>
          <p:nvPr/>
        </p:nvSpPr>
        <p:spPr>
          <a:xfrm>
            <a:off x="7436901" y="3403642"/>
            <a:ext cx="356321" cy="2196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5EA3273E-2768-6003-3D63-779E23EBBE74}"/>
              </a:ext>
            </a:extLst>
          </p:cNvPr>
          <p:cNvSpPr/>
          <p:nvPr/>
        </p:nvSpPr>
        <p:spPr>
          <a:xfrm>
            <a:off x="394811" y="3533981"/>
            <a:ext cx="3909772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1163D314-D32C-7FB3-2D0B-D716639BF284}"/>
              </a:ext>
            </a:extLst>
          </p:cNvPr>
          <p:cNvSpPr/>
          <p:nvPr/>
        </p:nvSpPr>
        <p:spPr>
          <a:xfrm>
            <a:off x="479881" y="3410064"/>
            <a:ext cx="779146" cy="226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05257-812D-2B17-5225-0C8FCBE777ED}"/>
              </a:ext>
            </a:extLst>
          </p:cNvPr>
          <p:cNvSpPr txBox="1"/>
          <p:nvPr/>
        </p:nvSpPr>
        <p:spPr>
          <a:xfrm>
            <a:off x="306546" y="203835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テーマ：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320B542-4DA3-85D4-5E98-C4DBC6E56F4A}"/>
              </a:ext>
            </a:extLst>
          </p:cNvPr>
          <p:cNvSpPr txBox="1"/>
          <p:nvPr/>
        </p:nvSpPr>
        <p:spPr>
          <a:xfrm>
            <a:off x="6270466" y="203835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グループ：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6EEC8CE-26B8-0CBB-D9EA-F5EBE299D51D}"/>
              </a:ext>
            </a:extLst>
          </p:cNvPr>
          <p:cNvSpPr/>
          <p:nvPr/>
        </p:nvSpPr>
        <p:spPr>
          <a:xfrm>
            <a:off x="145732" y="184150"/>
            <a:ext cx="10400347" cy="1475105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69D5BAC-3F9A-66D1-36DA-8E871753850D}"/>
              </a:ext>
            </a:extLst>
          </p:cNvPr>
          <p:cNvCxnSpPr>
            <a:cxnSpLocks/>
          </p:cNvCxnSpPr>
          <p:nvPr/>
        </p:nvCxnSpPr>
        <p:spPr>
          <a:xfrm>
            <a:off x="306546" y="572532"/>
            <a:ext cx="10078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41C3705-2119-FFE1-680A-0CA1B6DD10F4}"/>
              </a:ext>
            </a:extLst>
          </p:cNvPr>
          <p:cNvSpPr/>
          <p:nvPr/>
        </p:nvSpPr>
        <p:spPr>
          <a:xfrm>
            <a:off x="306546" y="673499"/>
            <a:ext cx="4878545" cy="18737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9A6038F-B287-2B9F-6AF1-28205D942A71}"/>
              </a:ext>
            </a:extLst>
          </p:cNvPr>
          <p:cNvSpPr/>
          <p:nvPr/>
        </p:nvSpPr>
        <p:spPr>
          <a:xfrm>
            <a:off x="5506719" y="663339"/>
            <a:ext cx="4878545" cy="187372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1D5AC0-168E-F811-B6C0-2742E4C9E999}"/>
              </a:ext>
            </a:extLst>
          </p:cNvPr>
          <p:cNvSpPr/>
          <p:nvPr/>
        </p:nvSpPr>
        <p:spPr>
          <a:xfrm>
            <a:off x="306547" y="2638030"/>
            <a:ext cx="10078718" cy="407033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BA20D6-C821-AAFB-5D97-EE820799D4D6}"/>
              </a:ext>
            </a:extLst>
          </p:cNvPr>
          <p:cNvSpPr/>
          <p:nvPr/>
        </p:nvSpPr>
        <p:spPr>
          <a:xfrm>
            <a:off x="306547" y="3125709"/>
            <a:ext cx="10078718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DCFDB114-0CFB-D139-694A-D51240D30FB0}"/>
              </a:ext>
            </a:extLst>
          </p:cNvPr>
          <p:cNvSpPr/>
          <p:nvPr/>
        </p:nvSpPr>
        <p:spPr>
          <a:xfrm>
            <a:off x="306547" y="5477828"/>
            <a:ext cx="10078718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9504181-067B-1C8A-0075-1908706C0466}"/>
              </a:ext>
            </a:extLst>
          </p:cNvPr>
          <p:cNvSpPr/>
          <p:nvPr/>
        </p:nvSpPr>
        <p:spPr>
          <a:xfrm>
            <a:off x="306547" y="7848999"/>
            <a:ext cx="10078718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1C39ED79-D6D6-0B86-73CC-7DEACA111CAF}"/>
              </a:ext>
            </a:extLst>
          </p:cNvPr>
          <p:cNvSpPr/>
          <p:nvPr/>
        </p:nvSpPr>
        <p:spPr>
          <a:xfrm>
            <a:off x="306547" y="10220170"/>
            <a:ext cx="10078718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6EAA4D65-F22E-8DA2-D033-75B6D0869B96}"/>
              </a:ext>
            </a:extLst>
          </p:cNvPr>
          <p:cNvSpPr/>
          <p:nvPr/>
        </p:nvSpPr>
        <p:spPr>
          <a:xfrm>
            <a:off x="306547" y="12594710"/>
            <a:ext cx="3879373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CC4E59C-C8E4-12FA-D600-5B5B44738195}"/>
              </a:ext>
            </a:extLst>
          </p:cNvPr>
          <p:cNvSpPr txBox="1"/>
          <p:nvPr/>
        </p:nvSpPr>
        <p:spPr>
          <a:xfrm>
            <a:off x="306546" y="685129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メッセージ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7543D7D-2B16-E752-4962-CFE25D77E8D7}"/>
              </a:ext>
            </a:extLst>
          </p:cNvPr>
          <p:cNvSpPr txBox="1"/>
          <p:nvPr/>
        </p:nvSpPr>
        <p:spPr>
          <a:xfrm>
            <a:off x="5484336" y="635399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3</a:t>
            </a:r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分類</a:t>
            </a:r>
            <a:r>
              <a:rPr kumimoji="1" lang="en-US" altLang="ja-JP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-2</a:t>
            </a:r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選択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61F4554-188E-7E21-C4AB-CABE3D6569CC}"/>
              </a:ext>
            </a:extLst>
          </p:cNvPr>
          <p:cNvSpPr txBox="1"/>
          <p:nvPr/>
        </p:nvSpPr>
        <p:spPr>
          <a:xfrm>
            <a:off x="306546" y="2657755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NG</a:t>
            </a:r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ワード：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3991690-0295-83B0-3455-1F02169A3F77}"/>
              </a:ext>
            </a:extLst>
          </p:cNvPr>
          <p:cNvSpPr txBox="1"/>
          <p:nvPr/>
        </p:nvSpPr>
        <p:spPr>
          <a:xfrm>
            <a:off x="306546" y="3090930"/>
            <a:ext cx="960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全体像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45D68CD-DC4E-0FFB-80BB-286EB208E502}"/>
              </a:ext>
            </a:extLst>
          </p:cNvPr>
          <p:cNvSpPr txBox="1"/>
          <p:nvPr/>
        </p:nvSpPr>
        <p:spPr>
          <a:xfrm>
            <a:off x="263004" y="5438737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キャラクター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9DD585CA-F568-B8E8-D36E-04FC8A4EE248}"/>
              </a:ext>
            </a:extLst>
          </p:cNvPr>
          <p:cNvSpPr txBox="1"/>
          <p:nvPr/>
        </p:nvSpPr>
        <p:spPr>
          <a:xfrm>
            <a:off x="263004" y="7818474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メイン行動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79F6352-F1A1-6F5A-82B0-027A4B329C9F}"/>
              </a:ext>
            </a:extLst>
          </p:cNvPr>
          <p:cNvSpPr txBox="1"/>
          <p:nvPr/>
        </p:nvSpPr>
        <p:spPr>
          <a:xfrm>
            <a:off x="263004" y="10187978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その他の情報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1704ED-7DAD-1C23-9B8F-7CC386F48554}"/>
              </a:ext>
            </a:extLst>
          </p:cNvPr>
          <p:cNvSpPr txBox="1"/>
          <p:nvPr/>
        </p:nvSpPr>
        <p:spPr>
          <a:xfrm>
            <a:off x="277518" y="12584421"/>
            <a:ext cx="1686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ゴール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E25627C-BCBA-2C49-1780-8515CCC58136}"/>
              </a:ext>
            </a:extLst>
          </p:cNvPr>
          <p:cNvSpPr txBox="1"/>
          <p:nvPr/>
        </p:nvSpPr>
        <p:spPr>
          <a:xfrm>
            <a:off x="395516" y="8080186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リソース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48D47A3-733E-687D-6407-DD99CDC37119}"/>
              </a:ext>
            </a:extLst>
          </p:cNvPr>
          <p:cNvSpPr txBox="1"/>
          <p:nvPr/>
        </p:nvSpPr>
        <p:spPr>
          <a:xfrm>
            <a:off x="3716836" y="8075662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アクション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6AE8FC0-86C9-2427-0E68-6D60FB1E3728}"/>
              </a:ext>
            </a:extLst>
          </p:cNvPr>
          <p:cNvSpPr txBox="1"/>
          <p:nvPr/>
        </p:nvSpPr>
        <p:spPr>
          <a:xfrm>
            <a:off x="7042661" y="8086536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ミニ目標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E4DE95F-D61E-F2C0-915D-98164DC47A15}"/>
              </a:ext>
            </a:extLst>
          </p:cNvPr>
          <p:cNvSpPr txBox="1"/>
          <p:nvPr/>
        </p:nvSpPr>
        <p:spPr>
          <a:xfrm>
            <a:off x="394811" y="5745728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プレイヤー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17C20C31-0115-4E74-04EA-629EF5E3AFFF}"/>
              </a:ext>
            </a:extLst>
          </p:cNvPr>
          <p:cNvSpPr txBox="1"/>
          <p:nvPr/>
        </p:nvSpPr>
        <p:spPr>
          <a:xfrm>
            <a:off x="3600468" y="5764778"/>
            <a:ext cx="623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能力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878391D5-3F14-35AE-1979-61411A9E2591}"/>
              </a:ext>
            </a:extLst>
          </p:cNvPr>
          <p:cNvSpPr txBox="1"/>
          <p:nvPr/>
        </p:nvSpPr>
        <p:spPr>
          <a:xfrm>
            <a:off x="7035041" y="5757848"/>
            <a:ext cx="2707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登場人物・ステークホルダー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18C7733-ED1C-216D-87FF-2AFA69351F34}"/>
              </a:ext>
            </a:extLst>
          </p:cNvPr>
          <p:cNvSpPr txBox="1"/>
          <p:nvPr/>
        </p:nvSpPr>
        <p:spPr>
          <a:xfrm>
            <a:off x="419497" y="3387653"/>
            <a:ext cx="1008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ストーリー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74065570-7073-51D9-2DA7-FEFBB5262E23}"/>
              </a:ext>
            </a:extLst>
          </p:cNvPr>
          <p:cNvSpPr txBox="1"/>
          <p:nvPr/>
        </p:nvSpPr>
        <p:spPr>
          <a:xfrm>
            <a:off x="4359492" y="3379113"/>
            <a:ext cx="17610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目的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C2F0E2B-A5CD-F6BA-D309-D5B2C03A2E62}"/>
              </a:ext>
            </a:extLst>
          </p:cNvPr>
          <p:cNvSpPr txBox="1"/>
          <p:nvPr/>
        </p:nvSpPr>
        <p:spPr>
          <a:xfrm>
            <a:off x="7397250" y="3379113"/>
            <a:ext cx="20810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場面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CDA2B1C8-5B28-9A53-A0D4-E622C4DACF03}"/>
              </a:ext>
            </a:extLst>
          </p:cNvPr>
          <p:cNvSpPr/>
          <p:nvPr/>
        </p:nvSpPr>
        <p:spPr>
          <a:xfrm>
            <a:off x="4410312" y="12613449"/>
            <a:ext cx="5974952" cy="225857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07912929-3760-D6E2-0B15-756FB41564B9}"/>
              </a:ext>
            </a:extLst>
          </p:cNvPr>
          <p:cNvSpPr txBox="1"/>
          <p:nvPr/>
        </p:nvSpPr>
        <p:spPr>
          <a:xfrm>
            <a:off x="4386512" y="12565264"/>
            <a:ext cx="29141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アピールポイント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41FF969-1591-4ABE-29E4-0A18AE029844}"/>
              </a:ext>
            </a:extLst>
          </p:cNvPr>
          <p:cNvSpPr txBox="1"/>
          <p:nvPr/>
        </p:nvSpPr>
        <p:spPr>
          <a:xfrm>
            <a:off x="4614819" y="12936318"/>
            <a:ext cx="3429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この文書の中で特に見て欲しいポイントとその理由</a:t>
            </a:r>
            <a:endParaRPr kumimoji="1" lang="en-US" altLang="ja-JP" sz="1400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470B3686-55DE-F522-8F60-66C95F6718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236599"/>
              </p:ext>
            </p:extLst>
          </p:nvPr>
        </p:nvGraphicFramePr>
        <p:xfrm>
          <a:off x="487679" y="3728325"/>
          <a:ext cx="2182886" cy="1371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585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587429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259872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56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現在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現実の世界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5604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過去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過去の事実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5604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近未来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現実の直近の予想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23294"/>
                  </a:ext>
                </a:extLst>
              </a:tr>
              <a:tr h="175604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似世界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ここではないどこか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97089621"/>
                  </a:ext>
                </a:extLst>
              </a:tr>
              <a:tr h="175604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遠未来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/>
                        <a:t>SF</a:t>
                      </a:r>
                      <a:r>
                        <a:rPr kumimoji="1" lang="ja-JP" altLang="en-US" sz="900" dirty="0"/>
                        <a:t>のような世界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25576"/>
                  </a:ext>
                </a:extLst>
              </a:tr>
              <a:tr h="175604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別世界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ファンタジーなど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</a:tbl>
          </a:graphicData>
        </a:graphic>
      </p:graphicFrame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07E7B4EA-F68C-AD9C-A2FE-5912C9E52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26597"/>
              </p:ext>
            </p:extLst>
          </p:nvPr>
        </p:nvGraphicFramePr>
        <p:xfrm>
          <a:off x="4546247" y="3703109"/>
          <a:ext cx="2397471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55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244990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社会問題の解決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何かしら良いこと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無関係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</a:tbl>
          </a:graphicData>
        </a:graphic>
      </p:graphicFrame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EA91C32-7561-6AB3-65BD-293B7B43BB63}"/>
              </a:ext>
            </a:extLst>
          </p:cNvPr>
          <p:cNvSpPr txBox="1"/>
          <p:nvPr/>
        </p:nvSpPr>
        <p:spPr>
          <a:xfrm>
            <a:off x="2745818" y="3592166"/>
            <a:ext cx="1478357" cy="1692771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09C531F-CC3F-60F8-DB9B-FFC44AA10063}"/>
              </a:ext>
            </a:extLst>
          </p:cNvPr>
          <p:cNvSpPr txBox="1"/>
          <p:nvPr/>
        </p:nvSpPr>
        <p:spPr>
          <a:xfrm>
            <a:off x="4436659" y="4468019"/>
            <a:ext cx="2677087" cy="70788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97086979-0E7B-5268-801B-6E9608A27E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40757"/>
              </p:ext>
            </p:extLst>
          </p:nvPr>
        </p:nvGraphicFramePr>
        <p:xfrm>
          <a:off x="7631600" y="3610907"/>
          <a:ext cx="2397471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55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244990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空間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場所を表す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空間と時間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移っていく時代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時間</a:t>
                      </a:r>
                      <a:endParaRPr kumimoji="1" lang="en-US" altLang="ja-JP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dirty="0"/>
                        <a:t>流れや歴史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概念</a:t>
                      </a:r>
                      <a:endParaRPr kumimoji="1" lang="en-US" altLang="ja-JP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イメージ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262925"/>
                  </a:ext>
                </a:extLst>
              </a:tr>
            </a:tbl>
          </a:graphicData>
        </a:graphic>
      </p:graphicFrame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7231A39-D4BF-57ED-53E5-615E9CA7009A}"/>
              </a:ext>
            </a:extLst>
          </p:cNvPr>
          <p:cNvSpPr txBox="1"/>
          <p:nvPr/>
        </p:nvSpPr>
        <p:spPr>
          <a:xfrm>
            <a:off x="7585987" y="4573243"/>
            <a:ext cx="2570876" cy="707886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A04362C-D15A-E17B-5B57-5183CC042E71}"/>
              </a:ext>
            </a:extLst>
          </p:cNvPr>
          <p:cNvSpPr txBox="1"/>
          <p:nvPr/>
        </p:nvSpPr>
        <p:spPr>
          <a:xfrm>
            <a:off x="1775479" y="2619561"/>
            <a:ext cx="72415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このシートが一通り埋まるまでは具体的なゲームのシステムやルールなどの内容は考えないこと。</a:t>
            </a:r>
            <a:endParaRPr kumimoji="1" lang="en-US" altLang="ja-JP" sz="1200" dirty="0"/>
          </a:p>
          <a:p>
            <a:r>
              <a:rPr kumimoji="1" lang="ja-JP" altLang="en-US" sz="1200" dirty="0"/>
              <a:t>このシート内で「ゲーム」・「カード」・「ボード」・「手番」などゲーム特有の用語は使わないこと。</a:t>
            </a:r>
            <a:endParaRPr kumimoji="1" lang="en-US" altLang="ja-JP" sz="12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7B17C5D2-B146-D6F0-7992-0E6E922CF100}"/>
              </a:ext>
            </a:extLst>
          </p:cNvPr>
          <p:cNvSpPr txBox="1"/>
          <p:nvPr/>
        </p:nvSpPr>
        <p:spPr>
          <a:xfrm>
            <a:off x="4624832" y="13510591"/>
            <a:ext cx="5532031" cy="120032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内容：</a:t>
            </a:r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C0F5748-4927-104E-4F01-0A630482EF37}"/>
              </a:ext>
            </a:extLst>
          </p:cNvPr>
          <p:cNvSpPr txBox="1"/>
          <p:nvPr/>
        </p:nvSpPr>
        <p:spPr>
          <a:xfrm>
            <a:off x="453143" y="1404202"/>
            <a:ext cx="1008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誰に：</a:t>
            </a: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2FF790C-666A-0629-FFA1-43D3539E697D}"/>
              </a:ext>
            </a:extLst>
          </p:cNvPr>
          <p:cNvSpPr txBox="1"/>
          <p:nvPr/>
        </p:nvSpPr>
        <p:spPr>
          <a:xfrm>
            <a:off x="453143" y="1992643"/>
            <a:ext cx="1008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何を：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703AD42-AE63-1454-E8E0-EB11D456445E}"/>
              </a:ext>
            </a:extLst>
          </p:cNvPr>
          <p:cNvSpPr txBox="1"/>
          <p:nvPr/>
        </p:nvSpPr>
        <p:spPr>
          <a:xfrm>
            <a:off x="1044382" y="1889523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4298DBF9-08DF-607F-4C66-14483059E56F}"/>
              </a:ext>
            </a:extLst>
          </p:cNvPr>
          <p:cNvSpPr txBox="1"/>
          <p:nvPr/>
        </p:nvSpPr>
        <p:spPr>
          <a:xfrm>
            <a:off x="1044382" y="1288138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7C601A20-E5F2-11B9-DBF7-BF578F98E621}"/>
              </a:ext>
            </a:extLst>
          </p:cNvPr>
          <p:cNvSpPr txBox="1"/>
          <p:nvPr/>
        </p:nvSpPr>
        <p:spPr>
          <a:xfrm>
            <a:off x="2457840" y="836615"/>
            <a:ext cx="1153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社会へ必要な理由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D4F879-23E3-2E6D-2131-6239FD17EBA8}"/>
              </a:ext>
            </a:extLst>
          </p:cNvPr>
          <p:cNvSpPr txBox="1"/>
          <p:nvPr/>
        </p:nvSpPr>
        <p:spPr>
          <a:xfrm>
            <a:off x="3975635" y="828834"/>
            <a:ext cx="1148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自分が伝え</a:t>
            </a:r>
            <a:endParaRPr kumimoji="1" lang="en-US" altLang="ja-JP" sz="1200" dirty="0">
              <a:latin typeface="FOT-スーラ ProN DB" panose="02020700000000000000" pitchFamily="18" charset="-128"/>
              <a:ea typeface="FOT-スーラ ProN DB" panose="02020700000000000000" pitchFamily="18" charset="-128"/>
            </a:endParaRPr>
          </a:p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られる理由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A731F321-FAAD-21C1-4EC0-C8533B9FBDF7}"/>
              </a:ext>
            </a:extLst>
          </p:cNvPr>
          <p:cNvSpPr txBox="1"/>
          <p:nvPr/>
        </p:nvSpPr>
        <p:spPr>
          <a:xfrm>
            <a:off x="2440205" y="1879184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C4831F1-F640-122E-1B3B-E998FD388625}"/>
              </a:ext>
            </a:extLst>
          </p:cNvPr>
          <p:cNvSpPr txBox="1"/>
          <p:nvPr/>
        </p:nvSpPr>
        <p:spPr>
          <a:xfrm>
            <a:off x="2440205" y="1277799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1E5CAC4-4566-599C-3EC5-49403A06E2F9}"/>
              </a:ext>
            </a:extLst>
          </p:cNvPr>
          <p:cNvSpPr txBox="1"/>
          <p:nvPr/>
        </p:nvSpPr>
        <p:spPr>
          <a:xfrm>
            <a:off x="3809319" y="1879184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9EF82D80-9E42-A198-68EC-2AED1DA4A4D2}"/>
              </a:ext>
            </a:extLst>
          </p:cNvPr>
          <p:cNvSpPr txBox="1"/>
          <p:nvPr/>
        </p:nvSpPr>
        <p:spPr>
          <a:xfrm>
            <a:off x="3809319" y="1277799"/>
            <a:ext cx="1274174" cy="46166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  <a:p>
            <a:endParaRPr kumimoji="1" lang="en-US" altLang="ja-JP" sz="1200" dirty="0"/>
          </a:p>
        </p:txBody>
      </p: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A5B55E3D-074E-BB9F-0B9B-BCBFE292D9D4}"/>
              </a:ext>
            </a:extLst>
          </p:cNvPr>
          <p:cNvCxnSpPr/>
          <p:nvPr/>
        </p:nvCxnSpPr>
        <p:spPr>
          <a:xfrm>
            <a:off x="409325" y="1778831"/>
            <a:ext cx="46886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CE48CEB7-A19B-B626-8837-360D89FAC20E}"/>
              </a:ext>
            </a:extLst>
          </p:cNvPr>
          <p:cNvCxnSpPr/>
          <p:nvPr/>
        </p:nvCxnSpPr>
        <p:spPr>
          <a:xfrm>
            <a:off x="386963" y="2401100"/>
            <a:ext cx="468868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2E28B2DC-1820-2D12-2C3A-123026A3F2B1}"/>
              </a:ext>
            </a:extLst>
          </p:cNvPr>
          <p:cNvCxnSpPr>
            <a:cxnSpLocks/>
          </p:cNvCxnSpPr>
          <p:nvPr/>
        </p:nvCxnSpPr>
        <p:spPr>
          <a:xfrm>
            <a:off x="2373972" y="873050"/>
            <a:ext cx="0" cy="1524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C2695106-7755-45AF-7BE8-0F16BEDC2468}"/>
              </a:ext>
            </a:extLst>
          </p:cNvPr>
          <p:cNvCxnSpPr>
            <a:cxnSpLocks/>
          </p:cNvCxnSpPr>
          <p:nvPr/>
        </p:nvCxnSpPr>
        <p:spPr>
          <a:xfrm>
            <a:off x="3757195" y="879561"/>
            <a:ext cx="0" cy="1524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1" name="表 80">
            <a:extLst>
              <a:ext uri="{FF2B5EF4-FFF2-40B4-BE49-F238E27FC236}">
                <a16:creationId xmlns:a16="http://schemas.microsoft.com/office/drawing/2014/main" id="{D1B8DD06-51A0-B528-EC9E-104B45132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370271"/>
              </p:ext>
            </p:extLst>
          </p:nvPr>
        </p:nvGraphicFramePr>
        <p:xfrm>
          <a:off x="6299041" y="960915"/>
          <a:ext cx="3539457" cy="1554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1636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1087998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392545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  <a:gridCol w="1527278">
                  <a:extLst>
                    <a:ext uri="{9D8B030D-6E8A-4147-A177-3AD203B41FA5}">
                      <a16:colId xmlns:a16="http://schemas.microsoft.com/office/drawing/2014/main" val="709480945"/>
                    </a:ext>
                  </a:extLst>
                </a:gridCol>
              </a:tblGrid>
              <a:tr h="175604">
                <a:tc rowSpan="2">
                  <a:txBody>
                    <a:bodyPr/>
                    <a:lstStyle/>
                    <a:p>
                      <a:pPr marL="0" marR="0" lvl="0" indent="0" algn="l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/>
                        <a:t>情報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知識・文献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・調査結果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□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一つの切り口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5604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いろんな切り口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5604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状況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体験・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インタビュー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答えがある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723294"/>
                  </a:ext>
                </a:extLst>
              </a:tr>
              <a:tr h="175604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答えが無い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089621"/>
                  </a:ext>
                </a:extLst>
              </a:tr>
              <a:tr h="175604"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構造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100" dirty="0"/>
                        <a:t>理解・理論</a:t>
                      </a:r>
                      <a:endParaRPr kumimoji="1" lang="en-US" altLang="ja-JP" sz="1100" dirty="0"/>
                    </a:p>
                    <a:p>
                      <a:r>
                        <a:rPr kumimoji="1" lang="ja-JP" altLang="en-US" sz="1100" dirty="0"/>
                        <a:t>・説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難しい答え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825576"/>
                  </a:ext>
                </a:extLst>
              </a:tr>
              <a:tr h="175604"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知られていない答え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</a:tbl>
          </a:graphicData>
        </a:graphic>
      </p:graphicFrame>
      <p:sp>
        <p:nvSpPr>
          <p:cNvPr id="82" name="矢印: 右 81">
            <a:extLst>
              <a:ext uri="{FF2B5EF4-FFF2-40B4-BE49-F238E27FC236}">
                <a16:creationId xmlns:a16="http://schemas.microsoft.com/office/drawing/2014/main" id="{C0B5097C-BC6C-A341-678C-1600F8D7AB7F}"/>
              </a:ext>
            </a:extLst>
          </p:cNvPr>
          <p:cNvSpPr/>
          <p:nvPr/>
        </p:nvSpPr>
        <p:spPr>
          <a:xfrm>
            <a:off x="5211883" y="1259796"/>
            <a:ext cx="238874" cy="713284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513CBA22-AFFB-7069-7D28-BD1EE8E9F1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1919365"/>
              </p:ext>
            </p:extLst>
          </p:nvPr>
        </p:nvGraphicFramePr>
        <p:xfrm>
          <a:off x="453143" y="6052706"/>
          <a:ext cx="2397471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55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244990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実際に居る人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居そうな人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ゲーム的キャラ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プレイヤー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自分自身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9B5B7B-9EC5-CF02-5C75-46541D6D2AFD}"/>
              </a:ext>
            </a:extLst>
          </p:cNvPr>
          <p:cNvSpPr txBox="1"/>
          <p:nvPr/>
        </p:nvSpPr>
        <p:spPr>
          <a:xfrm>
            <a:off x="444745" y="7008816"/>
            <a:ext cx="2723905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22326C71-3D34-28C8-0C7D-61A85CA94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152545"/>
              </p:ext>
            </p:extLst>
          </p:nvPr>
        </p:nvGraphicFramePr>
        <p:xfrm>
          <a:off x="3785358" y="6052066"/>
          <a:ext cx="297495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596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907258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99103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実際に出来ること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一部とかメジャーなものだけ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ゲームを進めるための能力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BBA8915-13FE-CA77-4278-5BD829210D5E}"/>
              </a:ext>
            </a:extLst>
          </p:cNvPr>
          <p:cNvSpPr txBox="1"/>
          <p:nvPr/>
        </p:nvSpPr>
        <p:spPr>
          <a:xfrm>
            <a:off x="3794724" y="6806012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7DF76E9-4A47-6186-0A73-55B71C452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456737"/>
              </p:ext>
            </p:extLst>
          </p:nvPr>
        </p:nvGraphicFramePr>
        <p:xfrm>
          <a:off x="7310983" y="6035432"/>
          <a:ext cx="2397471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955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244990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実際に居る人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居そうな人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ゲーム的キャラ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1E9AA57-D2F1-7E3C-32A5-EBD3268203FC}"/>
              </a:ext>
            </a:extLst>
          </p:cNvPr>
          <p:cNvSpPr txBox="1"/>
          <p:nvPr/>
        </p:nvSpPr>
        <p:spPr>
          <a:xfrm>
            <a:off x="7345137" y="6786962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83" name="表 82">
            <a:extLst>
              <a:ext uri="{FF2B5EF4-FFF2-40B4-BE49-F238E27FC236}">
                <a16:creationId xmlns:a16="http://schemas.microsoft.com/office/drawing/2014/main" id="{C8127BEE-37BC-2418-ED44-992AF5887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859639"/>
              </p:ext>
            </p:extLst>
          </p:nvPr>
        </p:nvGraphicFramePr>
        <p:xfrm>
          <a:off x="487680" y="8402075"/>
          <a:ext cx="291032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659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989870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03798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リアルほぼ全部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全部を忠実に表現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リアル一部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関係ありそうなものを抜粋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概念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象徴的な表現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D59C128B-8332-EFA6-D18E-A2D610EB7CFC}"/>
              </a:ext>
            </a:extLst>
          </p:cNvPr>
          <p:cNvSpPr txBox="1"/>
          <p:nvPr/>
        </p:nvSpPr>
        <p:spPr>
          <a:xfrm>
            <a:off x="497045" y="9156021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89" name="表 88">
            <a:extLst>
              <a:ext uri="{FF2B5EF4-FFF2-40B4-BE49-F238E27FC236}">
                <a16:creationId xmlns:a16="http://schemas.microsoft.com/office/drawing/2014/main" id="{40A5756A-CC53-F0F8-C04F-403B5662B5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566769"/>
              </p:ext>
            </p:extLst>
          </p:nvPr>
        </p:nvGraphicFramePr>
        <p:xfrm>
          <a:off x="3796177" y="8387792"/>
          <a:ext cx="2757766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497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86706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526563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実際に出来ること全て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やりそうなこと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ゲームのための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物理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体を使って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B7A06A52-E458-F273-B1A3-8C8F9B9DD12E}"/>
              </a:ext>
            </a:extLst>
          </p:cNvPr>
          <p:cNvSpPr txBox="1"/>
          <p:nvPr/>
        </p:nvSpPr>
        <p:spPr>
          <a:xfrm>
            <a:off x="3787778" y="9353245"/>
            <a:ext cx="2723905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graphicFrame>
        <p:nvGraphicFramePr>
          <p:cNvPr id="91" name="表 90">
            <a:extLst>
              <a:ext uri="{FF2B5EF4-FFF2-40B4-BE49-F238E27FC236}">
                <a16:creationId xmlns:a16="http://schemas.microsoft.com/office/drawing/2014/main" id="{A0EC568D-22BD-4108-6702-A48C9284A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638167"/>
              </p:ext>
            </p:extLst>
          </p:nvPr>
        </p:nvGraphicFramePr>
        <p:xfrm>
          <a:off x="7170896" y="8412302"/>
          <a:ext cx="297495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596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907258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99103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課題解決にあたってやること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課題にとって目先のこと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課題と直接関係ないこと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58251F1C-D758-1771-007B-31BD4C62A484}"/>
              </a:ext>
            </a:extLst>
          </p:cNvPr>
          <p:cNvSpPr txBox="1"/>
          <p:nvPr/>
        </p:nvSpPr>
        <p:spPr>
          <a:xfrm>
            <a:off x="7180262" y="9166248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99" name="四角形: 角を丸くする 98">
            <a:extLst>
              <a:ext uri="{FF2B5EF4-FFF2-40B4-BE49-F238E27FC236}">
                <a16:creationId xmlns:a16="http://schemas.microsoft.com/office/drawing/2014/main" id="{4EA33CDE-6B0A-68AD-6754-CFB7D9CB6E73}"/>
              </a:ext>
            </a:extLst>
          </p:cNvPr>
          <p:cNvSpPr/>
          <p:nvPr/>
        </p:nvSpPr>
        <p:spPr>
          <a:xfrm>
            <a:off x="421783" y="10589110"/>
            <a:ext cx="301046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0" name="表 99">
            <a:extLst>
              <a:ext uri="{FF2B5EF4-FFF2-40B4-BE49-F238E27FC236}">
                <a16:creationId xmlns:a16="http://schemas.microsoft.com/office/drawing/2014/main" id="{A16165BB-40E9-478A-BDBD-B183222B60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616462"/>
              </p:ext>
            </p:extLst>
          </p:nvPr>
        </p:nvGraphicFramePr>
        <p:xfrm>
          <a:off x="471852" y="10769647"/>
          <a:ext cx="291032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659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94239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99429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事実に即したもの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ありそうかもと思える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ゲームっぽいハプニング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1ED48EE2-AE1D-7A7D-7C47-03C368B26342}"/>
              </a:ext>
            </a:extLst>
          </p:cNvPr>
          <p:cNvSpPr txBox="1"/>
          <p:nvPr/>
        </p:nvSpPr>
        <p:spPr>
          <a:xfrm>
            <a:off x="481217" y="11523593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30D207EC-F531-176D-D6E5-975B275BED12}"/>
              </a:ext>
            </a:extLst>
          </p:cNvPr>
          <p:cNvSpPr/>
          <p:nvPr/>
        </p:nvSpPr>
        <p:spPr>
          <a:xfrm>
            <a:off x="497045" y="10497497"/>
            <a:ext cx="930594" cy="180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F3D4D97-AD6B-BB18-AF0A-11A833A570B3}"/>
              </a:ext>
            </a:extLst>
          </p:cNvPr>
          <p:cNvSpPr txBox="1"/>
          <p:nvPr/>
        </p:nvSpPr>
        <p:spPr>
          <a:xfrm>
            <a:off x="406013" y="10442781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イベント内容</a:t>
            </a:r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ADB8C2EF-7F55-AF27-D8B1-9D31E127EB60}"/>
              </a:ext>
            </a:extLst>
          </p:cNvPr>
          <p:cNvSpPr/>
          <p:nvPr/>
        </p:nvSpPr>
        <p:spPr>
          <a:xfrm>
            <a:off x="3707126" y="10574713"/>
            <a:ext cx="301046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09" name="表 108">
            <a:extLst>
              <a:ext uri="{FF2B5EF4-FFF2-40B4-BE49-F238E27FC236}">
                <a16:creationId xmlns:a16="http://schemas.microsoft.com/office/drawing/2014/main" id="{A043F054-60CF-776C-5C01-09DE60AA1B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051518"/>
              </p:ext>
            </p:extLst>
          </p:nvPr>
        </p:nvGraphicFramePr>
        <p:xfrm>
          <a:off x="3757195" y="10755250"/>
          <a:ext cx="291032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6659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894239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99429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実際と同じことが起こる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それっぽいことが起こる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ゲーム用に創作された結果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4A1AE0E-60FF-54CF-8BD1-978FA0116827}"/>
              </a:ext>
            </a:extLst>
          </p:cNvPr>
          <p:cNvSpPr txBox="1"/>
          <p:nvPr/>
        </p:nvSpPr>
        <p:spPr>
          <a:xfrm>
            <a:off x="3766560" y="11509196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3D832ADE-A5D6-E86D-945B-EAB2C98520E4}"/>
              </a:ext>
            </a:extLst>
          </p:cNvPr>
          <p:cNvSpPr/>
          <p:nvPr/>
        </p:nvSpPr>
        <p:spPr>
          <a:xfrm>
            <a:off x="3782388" y="10483100"/>
            <a:ext cx="930594" cy="180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9D3390CA-7173-6A99-3EA0-9A8BD731EEB9}"/>
              </a:ext>
            </a:extLst>
          </p:cNvPr>
          <p:cNvSpPr txBox="1"/>
          <p:nvPr/>
        </p:nvSpPr>
        <p:spPr>
          <a:xfrm>
            <a:off x="3691356" y="10428384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イベント結果</a:t>
            </a: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A02E31BC-4B26-298B-A54A-EAE0D2AFD1C0}"/>
              </a:ext>
            </a:extLst>
          </p:cNvPr>
          <p:cNvSpPr txBox="1"/>
          <p:nvPr/>
        </p:nvSpPr>
        <p:spPr>
          <a:xfrm>
            <a:off x="3382179" y="1132453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×</a:t>
            </a:r>
            <a:endParaRPr kumimoji="1" lang="ja-JP" altLang="en-US" dirty="0"/>
          </a:p>
        </p:txBody>
      </p:sp>
      <p:sp>
        <p:nvSpPr>
          <p:cNvPr id="114" name="四角形: 角を丸くする 113">
            <a:extLst>
              <a:ext uri="{FF2B5EF4-FFF2-40B4-BE49-F238E27FC236}">
                <a16:creationId xmlns:a16="http://schemas.microsoft.com/office/drawing/2014/main" id="{6330815D-517C-04E1-2356-8B78CB893177}"/>
              </a:ext>
            </a:extLst>
          </p:cNvPr>
          <p:cNvSpPr/>
          <p:nvPr/>
        </p:nvSpPr>
        <p:spPr>
          <a:xfrm>
            <a:off x="7049212" y="10570174"/>
            <a:ext cx="319562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BF3A5A34-E10C-BD4A-3D95-1CC922C3BF18}"/>
              </a:ext>
            </a:extLst>
          </p:cNvPr>
          <p:cNvSpPr/>
          <p:nvPr/>
        </p:nvSpPr>
        <p:spPr>
          <a:xfrm>
            <a:off x="7116500" y="10482597"/>
            <a:ext cx="840526" cy="1951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5CF0DE28-D017-1F2D-E9AF-84D71F7E1679}"/>
              </a:ext>
            </a:extLst>
          </p:cNvPr>
          <p:cNvSpPr txBox="1"/>
          <p:nvPr/>
        </p:nvSpPr>
        <p:spPr>
          <a:xfrm>
            <a:off x="7033295" y="10420643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説明・設定</a:t>
            </a:r>
          </a:p>
        </p:txBody>
      </p:sp>
      <p:graphicFrame>
        <p:nvGraphicFramePr>
          <p:cNvPr id="117" name="表 116">
            <a:extLst>
              <a:ext uri="{FF2B5EF4-FFF2-40B4-BE49-F238E27FC236}">
                <a16:creationId xmlns:a16="http://schemas.microsoft.com/office/drawing/2014/main" id="{9F486DBD-DA37-1F53-C3EE-F32C6D6574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780186"/>
              </p:ext>
            </p:extLst>
          </p:nvPr>
        </p:nvGraphicFramePr>
        <p:xfrm>
          <a:off x="7161530" y="10746238"/>
          <a:ext cx="2974957" cy="68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8596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907258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699103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事実の情報を元に作る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ありそうなイメージ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創作された表現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31CA8704-378E-DA48-C31C-5D17DBEA775E}"/>
              </a:ext>
            </a:extLst>
          </p:cNvPr>
          <p:cNvSpPr txBox="1"/>
          <p:nvPr/>
        </p:nvSpPr>
        <p:spPr>
          <a:xfrm>
            <a:off x="7170896" y="11500184"/>
            <a:ext cx="2723905" cy="830997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19" name="四角形: 角を丸くする 118">
            <a:extLst>
              <a:ext uri="{FF2B5EF4-FFF2-40B4-BE49-F238E27FC236}">
                <a16:creationId xmlns:a16="http://schemas.microsoft.com/office/drawing/2014/main" id="{B7E2DF97-0E91-30BC-207C-C34CD16D61C3}"/>
              </a:ext>
            </a:extLst>
          </p:cNvPr>
          <p:cNvSpPr/>
          <p:nvPr/>
        </p:nvSpPr>
        <p:spPr>
          <a:xfrm>
            <a:off x="437611" y="12983157"/>
            <a:ext cx="3538024" cy="1809143"/>
          </a:xfrm>
          <a:prstGeom prst="roundRect">
            <a:avLst>
              <a:gd name="adj" fmla="val 5611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E6FDA018-46FA-D901-A8A1-45A40844E79A}"/>
              </a:ext>
            </a:extLst>
          </p:cNvPr>
          <p:cNvSpPr/>
          <p:nvPr/>
        </p:nvSpPr>
        <p:spPr>
          <a:xfrm>
            <a:off x="506146" y="12907379"/>
            <a:ext cx="835635" cy="174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C05FDCB5-1413-D9F6-893A-08D86684ACBC}"/>
              </a:ext>
            </a:extLst>
          </p:cNvPr>
          <p:cNvSpPr txBox="1"/>
          <p:nvPr/>
        </p:nvSpPr>
        <p:spPr>
          <a:xfrm>
            <a:off x="443798" y="12833003"/>
            <a:ext cx="168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FOT-スーラ ProN DB" panose="02020700000000000000" pitchFamily="18" charset="-128"/>
                <a:ea typeface="FOT-スーラ ProN DB" panose="02020700000000000000" pitchFamily="18" charset="-128"/>
              </a:rPr>
              <a:t>勝利条件</a:t>
            </a:r>
          </a:p>
        </p:txBody>
      </p:sp>
      <p:graphicFrame>
        <p:nvGraphicFramePr>
          <p:cNvPr id="122" name="表 121">
            <a:extLst>
              <a:ext uri="{FF2B5EF4-FFF2-40B4-BE49-F238E27FC236}">
                <a16:creationId xmlns:a16="http://schemas.microsoft.com/office/drawing/2014/main" id="{1E72F511-4E90-3DE5-FC90-4DB04C4337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157722"/>
              </p:ext>
            </p:extLst>
          </p:nvPr>
        </p:nvGraphicFramePr>
        <p:xfrm>
          <a:off x="523139" y="13145133"/>
          <a:ext cx="3286180" cy="914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506">
                  <a:extLst>
                    <a:ext uri="{9D8B030D-6E8A-4147-A177-3AD203B41FA5}">
                      <a16:colId xmlns:a16="http://schemas.microsoft.com/office/drawing/2014/main" val="1641633745"/>
                    </a:ext>
                  </a:extLst>
                </a:gridCol>
                <a:gridCol w="1056607">
                  <a:extLst>
                    <a:ext uri="{9D8B030D-6E8A-4147-A177-3AD203B41FA5}">
                      <a16:colId xmlns:a16="http://schemas.microsoft.com/office/drawing/2014/main" val="3178525985"/>
                    </a:ext>
                  </a:extLst>
                </a:gridCol>
                <a:gridCol w="1819067">
                  <a:extLst>
                    <a:ext uri="{9D8B030D-6E8A-4147-A177-3AD203B41FA5}">
                      <a16:colId xmlns:a16="http://schemas.microsoft.com/office/drawing/2014/main" val="409078421"/>
                    </a:ext>
                  </a:extLst>
                </a:gridCol>
              </a:tblGrid>
              <a:tr h="1717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/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リアル</a:t>
                      </a:r>
                      <a:endParaRPr kumimoji="1" lang="en-US" altLang="ja-JP" sz="9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課題解決に直結</a:t>
                      </a:r>
                      <a:endParaRPr kumimoji="1" lang="en-US" altLang="ja-JP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93317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分かるは分かる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良くなった風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7817473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游ゴシック" panose="020B0400000000000000" pitchFamily="50" charset="-128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フィクション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ゲーム中の解決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593289"/>
                  </a:ext>
                </a:extLst>
              </a:tr>
              <a:tr h="171742">
                <a:tc>
                  <a:txBody>
                    <a:bodyPr/>
                    <a:lstStyle/>
                    <a:p>
                      <a:pPr marL="0" marR="0" lvl="0" indent="0" algn="ctr" defTabSz="106920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無関係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/>
                        <a:t>ポイント集めなど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3798632"/>
                  </a:ext>
                </a:extLst>
              </a:tr>
            </a:tbl>
          </a:graphicData>
        </a:graphic>
      </p:graphicFrame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DBAACEE5-0FF2-AD06-FB22-0F652EA70D6B}"/>
              </a:ext>
            </a:extLst>
          </p:cNvPr>
          <p:cNvSpPr txBox="1"/>
          <p:nvPr/>
        </p:nvSpPr>
        <p:spPr>
          <a:xfrm>
            <a:off x="514740" y="14110586"/>
            <a:ext cx="3242455" cy="584775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内容：</a:t>
            </a:r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en-US" altLang="ja-JP" sz="800" dirty="0"/>
          </a:p>
          <a:p>
            <a:endParaRPr kumimoji="1" lang="ja-JP" altLang="en-US" sz="800" dirty="0"/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D9CDB882-0421-A7BD-01B9-02C05A44301F}"/>
              </a:ext>
            </a:extLst>
          </p:cNvPr>
          <p:cNvSpPr txBox="1"/>
          <p:nvPr/>
        </p:nvSpPr>
        <p:spPr>
          <a:xfrm>
            <a:off x="1265504" y="252145"/>
            <a:ext cx="4678223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E2958246-CC64-D629-05A2-37BA78192540}"/>
              </a:ext>
            </a:extLst>
          </p:cNvPr>
          <p:cNvSpPr txBox="1"/>
          <p:nvPr/>
        </p:nvSpPr>
        <p:spPr>
          <a:xfrm>
            <a:off x="7436901" y="252145"/>
            <a:ext cx="3042415" cy="276999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634846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7737</TotalTime>
  <Words>469</Words>
  <Application>Microsoft Office PowerPoint</Application>
  <PresentationFormat>ユーザー設定</PresentationFormat>
  <Paragraphs>247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FOT-スーラ ProN DB</vt:lpstr>
      <vt:lpstr>游ゴシック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石神 康秀</dc:creator>
  <cp:lastModifiedBy>石神 康秀</cp:lastModifiedBy>
  <cp:revision>131</cp:revision>
  <dcterms:created xsi:type="dcterms:W3CDTF">2020-04-09T00:09:19Z</dcterms:created>
  <dcterms:modified xsi:type="dcterms:W3CDTF">2024-04-17T11:28:25Z</dcterms:modified>
</cp:coreProperties>
</file>